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6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4112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7777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07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25032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6251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2451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3077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8597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2457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7109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2193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077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066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871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271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721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2A0BE-1E29-47F2-BCA3-C3EDD0A7A0E3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7CD5BAE-5445-409F-9424-9549503100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829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914401" y="640080"/>
            <a:ext cx="9573455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/>
              <a:t>Dragi učenci. </a:t>
            </a:r>
          </a:p>
          <a:p>
            <a:endParaRPr lang="sl-SI" sz="2800" dirty="0"/>
          </a:p>
          <a:p>
            <a:pPr algn="just"/>
            <a:r>
              <a:rPr lang="sl-SI" sz="2800" dirty="0"/>
              <a:t>Vse kar bo zapisano na drsnicah in kar vam bom povedala,</a:t>
            </a:r>
          </a:p>
          <a:p>
            <a:pPr algn="just"/>
            <a:r>
              <a:rPr lang="sl-SI" sz="2800" dirty="0"/>
              <a:t>upoštevajte pri vaših zapisih v zvezke.</a:t>
            </a:r>
          </a:p>
          <a:p>
            <a:pPr algn="just"/>
            <a:endParaRPr lang="sl-SI" sz="2800" dirty="0"/>
          </a:p>
          <a:p>
            <a:pPr algn="just"/>
            <a:r>
              <a:rPr lang="sl-SI" sz="2800" b="1" dirty="0">
                <a:solidFill>
                  <a:srgbClr val="FF0000"/>
                </a:solidFill>
              </a:rPr>
              <a:t>DOPIŠITE TUDI PODATKE, KI JIH BOSTE SAMO SLIŠALI, </a:t>
            </a:r>
          </a:p>
          <a:p>
            <a:pPr algn="just"/>
            <a:r>
              <a:rPr lang="sl-SI" sz="2800" b="1" dirty="0">
                <a:solidFill>
                  <a:srgbClr val="FF0000"/>
                </a:solidFill>
              </a:rPr>
              <a:t>ČEPRAV NISO ZAPISANI. Posnetek ustavljate </a:t>
            </a:r>
            <a:r>
              <a:rPr lang="sl-SI" sz="2800" b="1">
                <a:solidFill>
                  <a:srgbClr val="FF0000"/>
                </a:solidFill>
              </a:rPr>
              <a:t>z desnim </a:t>
            </a:r>
          </a:p>
          <a:p>
            <a:pPr algn="just"/>
            <a:r>
              <a:rPr lang="sl-SI" sz="2800" b="1">
                <a:solidFill>
                  <a:srgbClr val="FF0000"/>
                </a:solidFill>
              </a:rPr>
              <a:t>klikom na miški.</a:t>
            </a:r>
            <a:endParaRPr lang="sl-SI" sz="2800" b="1" dirty="0">
              <a:solidFill>
                <a:srgbClr val="FF0000"/>
              </a:solidFill>
            </a:endParaRPr>
          </a:p>
          <a:p>
            <a:pPr algn="just"/>
            <a:endParaRPr lang="sl-SI" sz="2800" dirty="0"/>
          </a:p>
          <a:p>
            <a:pPr algn="just"/>
            <a:r>
              <a:rPr lang="sl-SI" sz="2800" b="1" dirty="0"/>
              <a:t>Na </a:t>
            </a:r>
            <a:r>
              <a:rPr lang="sl-SI" sz="2800" b="1" dirty="0" err="1"/>
              <a:t>Viber</a:t>
            </a:r>
            <a:r>
              <a:rPr lang="sl-SI" sz="2800" b="1" dirty="0"/>
              <a:t> mi pošljite vse, kar boste zapisali in rešili.</a:t>
            </a:r>
          </a:p>
          <a:p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381352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1851840" y="500037"/>
            <a:ext cx="8922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>
                <a:solidFill>
                  <a:srgbClr val="FF0000"/>
                </a:solidFill>
              </a:rPr>
              <a:t>DELJENJE Z VEČKRATNIKI ŠTEVILA 10 IN 100 – igra z ničlami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526238" y="1658983"/>
            <a:ext cx="584680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Ponovimo množenje z večkratniki števil 10 in 100</a:t>
            </a:r>
          </a:p>
          <a:p>
            <a:endParaRPr lang="sl-SI" dirty="0"/>
          </a:p>
          <a:p>
            <a:r>
              <a:rPr lang="sl-SI" dirty="0"/>
              <a:t>Ponovimo še poimenovanje </a:t>
            </a:r>
            <a:r>
              <a:rPr lang="sl-SI" b="1" u="sng" dirty="0"/>
              <a:t>računske operacije</a:t>
            </a:r>
            <a:r>
              <a:rPr lang="sl-SI" dirty="0"/>
              <a:t>, znakov in členov: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sz="2800" dirty="0"/>
              <a:t>5  ∙  10 = 50</a:t>
            </a:r>
          </a:p>
          <a:p>
            <a:endParaRPr lang="sl-SI" dirty="0"/>
          </a:p>
          <a:p>
            <a:pPr marL="342900" indent="-342900">
              <a:buAutoNum type="arabicPeriod"/>
            </a:pPr>
            <a:r>
              <a:rPr lang="sl-SI" dirty="0"/>
              <a:t>Najprej s prstom prekrijem ničlo.</a:t>
            </a:r>
          </a:p>
          <a:p>
            <a:pPr marL="342900" indent="-342900">
              <a:buAutoNum type="arabicPeriod"/>
            </a:pPr>
            <a:r>
              <a:rPr lang="sl-SI" dirty="0"/>
              <a:t>Zmnožim 5  in 1.</a:t>
            </a:r>
          </a:p>
          <a:p>
            <a:pPr marL="342900" indent="-342900">
              <a:buAutoNum type="arabicPeriod"/>
            </a:pPr>
            <a:r>
              <a:rPr lang="sl-SI" dirty="0"/>
              <a:t>Zapišem zmnožek – to je 5.</a:t>
            </a:r>
          </a:p>
          <a:p>
            <a:pPr marL="342900" indent="-342900">
              <a:buAutoNum type="arabicPeriod"/>
            </a:pPr>
            <a:r>
              <a:rPr lang="sl-SI" dirty="0"/>
              <a:t>Pripišem pokrito ničlo.</a:t>
            </a:r>
          </a:p>
          <a:p>
            <a:pPr marL="342900" indent="-342900">
              <a:buAutoNum type="arabicPeriod"/>
            </a:pPr>
            <a:r>
              <a:rPr lang="sl-SI" dirty="0"/>
              <a:t>Zmnožek je 50.</a:t>
            </a:r>
          </a:p>
          <a:p>
            <a:endParaRPr lang="sl-SI" dirty="0"/>
          </a:p>
        </p:txBody>
      </p:sp>
      <p:cxnSp>
        <p:nvCxnSpPr>
          <p:cNvPr id="8" name="Raven puščični povezovalnik 7"/>
          <p:cNvCxnSpPr/>
          <p:nvPr/>
        </p:nvCxnSpPr>
        <p:spPr>
          <a:xfrm flipH="1" flipV="1">
            <a:off x="659751" y="3362359"/>
            <a:ext cx="129310" cy="5509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povezovalnik 8"/>
          <p:cNvCxnSpPr/>
          <p:nvPr/>
        </p:nvCxnSpPr>
        <p:spPr>
          <a:xfrm flipV="1">
            <a:off x="1534489" y="2967516"/>
            <a:ext cx="317351" cy="9536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uščični povezovalnik 10"/>
          <p:cNvCxnSpPr/>
          <p:nvPr/>
        </p:nvCxnSpPr>
        <p:spPr>
          <a:xfrm flipV="1">
            <a:off x="1118393" y="3044461"/>
            <a:ext cx="125952" cy="9536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 flipV="1">
            <a:off x="1892276" y="3362359"/>
            <a:ext cx="521193" cy="6357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/>
          <p:cNvCxnSpPr/>
          <p:nvPr/>
        </p:nvCxnSpPr>
        <p:spPr>
          <a:xfrm flipV="1">
            <a:off x="2347560" y="3521273"/>
            <a:ext cx="845345" cy="476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jeZBesedilom 22"/>
          <p:cNvSpPr txBox="1"/>
          <p:nvPr/>
        </p:nvSpPr>
        <p:spPr>
          <a:xfrm>
            <a:off x="6535711" y="1778904"/>
            <a:ext cx="52915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Računska operacija deljenja – poimenovanje znakov in členov</a:t>
            </a: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sz="3600" b="1" dirty="0"/>
          </a:p>
          <a:p>
            <a:r>
              <a:rPr lang="sl-SI" sz="3600" b="1" dirty="0"/>
              <a:t>         21  :  3 =  7</a:t>
            </a: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  <a:p>
            <a:endParaRPr lang="sl-SI" b="1" dirty="0">
              <a:solidFill>
                <a:srgbClr val="FF0000"/>
              </a:solidFill>
            </a:endParaRPr>
          </a:p>
        </p:txBody>
      </p:sp>
      <p:cxnSp>
        <p:nvCxnSpPr>
          <p:cNvPr id="29" name="Raven puščični povezovalnik 28"/>
          <p:cNvCxnSpPr/>
          <p:nvPr/>
        </p:nvCxnSpPr>
        <p:spPr>
          <a:xfrm flipH="1" flipV="1">
            <a:off x="7900139" y="3207895"/>
            <a:ext cx="263766" cy="5517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ven puščični povezovalnik 30"/>
          <p:cNvCxnSpPr/>
          <p:nvPr/>
        </p:nvCxnSpPr>
        <p:spPr>
          <a:xfrm flipV="1">
            <a:off x="8750885" y="2812124"/>
            <a:ext cx="125952" cy="9536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ven puščični povezovalnik 31"/>
          <p:cNvCxnSpPr/>
          <p:nvPr/>
        </p:nvCxnSpPr>
        <p:spPr>
          <a:xfrm flipV="1">
            <a:off x="9315191" y="2967516"/>
            <a:ext cx="413425" cy="7668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ven puščični povezovalnik 33"/>
          <p:cNvCxnSpPr/>
          <p:nvPr/>
        </p:nvCxnSpPr>
        <p:spPr>
          <a:xfrm flipV="1">
            <a:off x="9717697" y="3203409"/>
            <a:ext cx="521193" cy="6357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ven puščični povezovalnik 34"/>
          <p:cNvCxnSpPr/>
          <p:nvPr/>
        </p:nvCxnSpPr>
        <p:spPr>
          <a:xfrm flipV="1">
            <a:off x="10430629" y="3185567"/>
            <a:ext cx="521193" cy="6357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0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23"/>
    </mc:Choice>
    <mc:Fallback xmlns="">
      <p:transition spd="slow" advTm="184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259174" y="1019331"/>
            <a:ext cx="9968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>
                <a:solidFill>
                  <a:srgbClr val="FF0000"/>
                </a:solidFill>
              </a:rPr>
              <a:t>DELJENJE IN MNOŽENJE STA OBRATNI RAČUNSKI OPERACIJI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2487266" y="2668248"/>
            <a:ext cx="7380547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sl-SI" sz="4400" b="1" dirty="0"/>
              <a:t>42 : 7 = 6, ker je 6 ∙ 7 = 42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1044178" y="4563386"/>
            <a:ext cx="10266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</a:rPr>
              <a:t>Pri računih deljenja vedno naredimo preizkus (obratna računska operacija – množenja.)</a:t>
            </a:r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2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48"/>
    </mc:Choice>
    <mc:Fallback xmlns="">
      <p:transition spd="slow" advTm="94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983043" y="869430"/>
            <a:ext cx="7674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rgbClr val="FF0000"/>
                </a:solidFill>
              </a:rPr>
              <a:t>Delimo z večkratniki števila 10 in 100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2263515" y="1828798"/>
            <a:ext cx="8094688" cy="37856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sl-SI" sz="2400" b="1" dirty="0"/>
              <a:t>50 : 10 = 5, ker je 5 ∙ 10 = 50</a:t>
            </a:r>
          </a:p>
          <a:p>
            <a:pPr algn="just"/>
            <a:endParaRPr lang="sl-SI" sz="2400" b="1" dirty="0"/>
          </a:p>
          <a:p>
            <a:pPr algn="just"/>
            <a:endParaRPr lang="sl-SI" sz="2400" b="1" dirty="0"/>
          </a:p>
          <a:p>
            <a:pPr algn="just"/>
            <a:r>
              <a:rPr lang="sl-SI" sz="2400" b="1" dirty="0"/>
              <a:t>300 : 100 = 3, ker je 3 ∙ 100 = 300</a:t>
            </a:r>
          </a:p>
          <a:p>
            <a:pPr algn="just"/>
            <a:endParaRPr lang="sl-SI" sz="2400" b="1" dirty="0"/>
          </a:p>
          <a:p>
            <a:pPr algn="just"/>
            <a:endParaRPr lang="sl-SI" sz="2400" b="1" dirty="0"/>
          </a:p>
          <a:p>
            <a:pPr algn="just"/>
            <a:r>
              <a:rPr lang="sl-SI" sz="2400" b="1" dirty="0"/>
              <a:t>400 : 10 = 40, ker je 40 ∙ 10 = 400</a:t>
            </a:r>
          </a:p>
          <a:p>
            <a:pPr algn="just"/>
            <a:endParaRPr lang="sl-SI" sz="2400" b="1" dirty="0"/>
          </a:p>
          <a:p>
            <a:pPr algn="just"/>
            <a:endParaRPr lang="sl-SI" sz="2400" b="1" dirty="0"/>
          </a:p>
          <a:p>
            <a:pPr algn="just"/>
            <a:r>
              <a:rPr lang="sl-SI" sz="2400" b="1" dirty="0"/>
              <a:t>360 : 10 = 36, ker je 36 ∙ 10 = 360 </a:t>
            </a:r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3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167"/>
    </mc:Choice>
    <mc:Fallback xmlns="">
      <p:transition spd="slow" advTm="328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65412" y="1878333"/>
            <a:ext cx="969848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b="1" dirty="0"/>
              <a:t>V DZ in zvezek zapiši: </a:t>
            </a:r>
            <a:r>
              <a:rPr lang="sl-SI" sz="2800" b="1" dirty="0">
                <a:solidFill>
                  <a:srgbClr val="00B050"/>
                </a:solidFill>
              </a:rPr>
              <a:t>9. teden, ponedeljek, 17. 5. 2020</a:t>
            </a:r>
          </a:p>
          <a:p>
            <a:endParaRPr lang="sl-SI" sz="2800" b="1" dirty="0"/>
          </a:p>
          <a:p>
            <a:r>
              <a:rPr lang="sl-SI" sz="2800" b="1" dirty="0"/>
              <a:t>Reši naloge v DZ/72, 73.</a:t>
            </a:r>
          </a:p>
          <a:p>
            <a:endParaRPr lang="sl-SI" sz="2800" b="1" dirty="0"/>
          </a:p>
          <a:p>
            <a:endParaRPr lang="sl-SI" sz="2800" b="1"/>
          </a:p>
          <a:p>
            <a:r>
              <a:rPr lang="sl-SI" sz="2800" b="1"/>
              <a:t>Ne </a:t>
            </a:r>
            <a:r>
              <a:rPr lang="sl-SI" sz="2800" b="1" dirty="0"/>
              <a:t>pozabi na </a:t>
            </a:r>
            <a:r>
              <a:rPr lang="sl-SI" sz="2800" b="1" dirty="0">
                <a:solidFill>
                  <a:srgbClr val="FF0000"/>
                </a:solidFill>
              </a:rPr>
              <a:t>ČRTANJE NIČEL (z rdečo barvo) – </a:t>
            </a:r>
          </a:p>
          <a:p>
            <a:r>
              <a:rPr lang="sl-SI" sz="2800" b="1" dirty="0"/>
              <a:t>to je pomoč za lažje in hitrejše računanje.</a:t>
            </a:r>
          </a:p>
          <a:p>
            <a:endParaRPr lang="sl-SI" sz="2800" b="1" dirty="0"/>
          </a:p>
          <a:p>
            <a:endParaRPr lang="sl-SI" sz="2800" b="1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53"/>
    </mc:Choice>
    <mc:Fallback xmlns="">
      <p:transition spd="slow" advTm="79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181</TotalTime>
  <Words>268</Words>
  <Application>Microsoft Office PowerPoint</Application>
  <PresentationFormat>Širokozaslonsko</PresentationFormat>
  <Paragraphs>56</Paragraphs>
  <Slides>5</Slides>
  <Notes>0</Notes>
  <HiddenSlides>0</HiddenSlides>
  <MMClips>4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Gladko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AlenkaMG</dc:creator>
  <cp:lastModifiedBy>Alenka Magajne</cp:lastModifiedBy>
  <cp:revision>14</cp:revision>
  <dcterms:created xsi:type="dcterms:W3CDTF">2020-03-29T15:56:19Z</dcterms:created>
  <dcterms:modified xsi:type="dcterms:W3CDTF">2020-05-17T04:47:05Z</dcterms:modified>
</cp:coreProperties>
</file>